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77" r:id="rId9"/>
    <p:sldId id="278" r:id="rId10"/>
    <p:sldId id="279" r:id="rId11"/>
    <p:sldId id="262" r:id="rId12"/>
    <p:sldId id="263" r:id="rId13"/>
    <p:sldId id="270" r:id="rId14"/>
    <p:sldId id="280" r:id="rId15"/>
    <p:sldId id="286" r:id="rId16"/>
    <p:sldId id="289" r:id="rId17"/>
    <p:sldId id="275" r:id="rId18"/>
    <p:sldId id="282" r:id="rId19"/>
    <p:sldId id="285" r:id="rId20"/>
    <p:sldId id="291" r:id="rId21"/>
    <p:sldId id="292" r:id="rId22"/>
    <p:sldId id="293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96" autoAdjust="0"/>
    <p:restoredTop sz="94660"/>
  </p:normalViewPr>
  <p:slideViewPr>
    <p:cSldViewPr>
      <p:cViewPr varScale="1">
        <p:scale>
          <a:sx n="105" d="100"/>
          <a:sy n="105" d="100"/>
        </p:scale>
        <p:origin x="-16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7B8B0-8C16-402C-ABEF-D05B26C8E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FE564-18CC-4D2A-A2CC-DBA4EBF16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07839-15C4-4DC3-B0B0-AB0583FBE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D6034-66E9-4212-8E79-15C77C3FA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50B27-9E31-4AA6-B73F-4508EB9B0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85E5E-EE34-4F35-949F-1E4D432BB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95B0E-8C16-4E11-B2F8-49944B3A6B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0F9D9-743C-4E68-AD66-33E2AEA9D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B5530-CF3A-4950-93DE-5F1EBE536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E9F6E-85BF-4B9C-B584-748CFA8B9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3A433-1E94-4B72-9C57-9D46E3F3F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3D888-1BFF-48D5-BA6F-AE5409CF1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850E93E-2617-4ED1-B186-714258E1E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a-server.ru/cook-book/osnovnye/raznoe/st01083.htm" TargetMode="External"/><Relationship Id="rId3" Type="http://schemas.openxmlformats.org/officeDocument/2006/relationships/hyperlink" Target="http://www.eda-server.ru/cook-book/osnovnye/raznoe/st01052.htm" TargetMode="External"/><Relationship Id="rId7" Type="http://schemas.openxmlformats.org/officeDocument/2006/relationships/hyperlink" Target="http://www.eda-server.ru/cook-book/osnovnye/raznoe/st01082.htm" TargetMode="External"/><Relationship Id="rId2" Type="http://schemas.openxmlformats.org/officeDocument/2006/relationships/hyperlink" Target="http://www.eda-server.ru/cook-book/osnovnye/raznoe/st01041.ht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eda-server.ru/cook-book/sup/paznoe/st00941.htm" TargetMode="External"/><Relationship Id="rId5" Type="http://schemas.openxmlformats.org/officeDocument/2006/relationships/hyperlink" Target="http://www.eda-server.ru/cook-book/osnovnye/raznoe/st01057.htm" TargetMode="External"/><Relationship Id="rId4" Type="http://schemas.openxmlformats.org/officeDocument/2006/relationships/hyperlink" Target="http://www.eda-server.ru/cook-book/osnovnye/raznoe/st01056.htm" TargetMode="External"/><Relationship Id="rId9" Type="http://schemas.openxmlformats.org/officeDocument/2006/relationships/hyperlink" Target="http://www.eda-server.ru/cook-book/osnovnye/raznoe/st01085.htm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2997200"/>
            <a:ext cx="6400800" cy="309721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chemeClr val="folHlink"/>
                </a:solidFill>
              </a:rPr>
              <a:t>"МЫ И НАШИ ПРИВЫЧКИ: ПРАВИЛА РАЦИОНАЛЬНОГО ПИТАНИЯ"</a:t>
            </a:r>
            <a:br>
              <a:rPr lang="ru-RU" sz="4000" smtClean="0">
                <a:solidFill>
                  <a:schemeClr val="folHlink"/>
                </a:solidFill>
              </a:rPr>
            </a:br>
            <a:endParaRPr lang="ru-RU" sz="4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260475"/>
          </a:xfrm>
        </p:spPr>
        <p:txBody>
          <a:bodyPr/>
          <a:lstStyle/>
          <a:p>
            <a:pPr eaLnBrk="1" hangingPunct="1"/>
            <a:r>
              <a:rPr lang="ru-RU" smtClean="0"/>
              <a:t>Жидкости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04" name="Picture 4" descr="fruit_anan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412875"/>
            <a:ext cx="777716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311275" y="1004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>
          <a:xfrm>
            <a:off x="179388" y="836613"/>
            <a:ext cx="8964612" cy="4913312"/>
          </a:xfrm>
        </p:spPr>
        <p:txBody>
          <a:bodyPr/>
          <a:lstStyle/>
          <a:p>
            <a:pPr algn="l" eaLnBrk="1" hangingPunct="1"/>
            <a:r>
              <a:rPr lang="ru-RU" sz="3600" b="1" smtClean="0">
                <a:solidFill>
                  <a:schemeClr val="folHlink"/>
                </a:solidFill>
              </a:rPr>
              <a:t> Участники обсуждают,  чем  опасен  </a:t>
            </a:r>
            <a:r>
              <a:rPr lang="ru-RU" sz="3600" b="1" smtClean="0">
                <a:solidFill>
                  <a:schemeClr val="tx2"/>
                </a:solidFill>
              </a:rPr>
              <a:t>голод</a:t>
            </a:r>
            <a:r>
              <a:rPr lang="ru-RU" sz="3600" b="1" smtClean="0">
                <a:solidFill>
                  <a:schemeClr val="folHlink"/>
                </a:solidFill>
              </a:rPr>
              <a:t>  (без   еды   человек   погибает  через  </a:t>
            </a:r>
            <a:r>
              <a:rPr lang="ru-RU" sz="3600" b="1" smtClean="0">
                <a:solidFill>
                  <a:schemeClr val="tx2"/>
                </a:solidFill>
              </a:rPr>
              <a:t>1  неделю</a:t>
            </a:r>
            <a:r>
              <a:rPr lang="ru-RU" sz="3600" b="1" smtClean="0">
                <a:solidFill>
                  <a:schemeClr val="folHlink"/>
                </a:solidFill>
              </a:rPr>
              <a:t>,  без  жидкости  -  </a:t>
            </a:r>
            <a:r>
              <a:rPr lang="ru-RU" sz="3600" b="1" smtClean="0">
                <a:solidFill>
                  <a:schemeClr val="tx2"/>
                </a:solidFill>
              </a:rPr>
              <a:t>через  3  дня</a:t>
            </a:r>
            <a:r>
              <a:rPr lang="ru-RU" sz="3600" b="1" smtClean="0">
                <a:solidFill>
                  <a:schemeClr val="folHlink"/>
                </a:solidFill>
              </a:rPr>
              <a:t>)  или   отсутствие в питании  основных  питательных  веществ  (замедляется   рост,  развиваются различные болезни и т.п.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2997200"/>
            <a:ext cx="8785225" cy="16002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folHlink"/>
                </a:solidFill>
              </a:rPr>
              <a:t>Также опасно   </a:t>
            </a:r>
            <a:r>
              <a:rPr lang="ru-RU" sz="4000" b="1" smtClean="0">
                <a:solidFill>
                  <a:schemeClr val="tx2"/>
                </a:solidFill>
                <a:latin typeface="Arial" charset="0"/>
              </a:rPr>
              <a:t>переедание</a:t>
            </a:r>
            <a:r>
              <a:rPr lang="ru-RU" sz="4000" smtClean="0">
                <a:solidFill>
                  <a:schemeClr val="folHlink"/>
                </a:solidFill>
              </a:rPr>
              <a:t> (если энергии  тратится  меньше,  чем  ее  поступает  с   пищей,   наступает   ожирение).</a:t>
            </a:r>
            <a:r>
              <a:rPr lang="ru-RU" sz="4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4292600"/>
            <a:ext cx="8893175" cy="16002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tx2"/>
                </a:solidFill>
                <a:latin typeface="Arial" charset="0"/>
              </a:rPr>
              <a:t>Русская кухня.</a:t>
            </a:r>
            <a:br>
              <a:rPr lang="ru-RU" sz="3200" b="1" smtClean="0">
                <a:solidFill>
                  <a:schemeClr val="tx2"/>
                </a:solidFill>
                <a:latin typeface="Arial" charset="0"/>
              </a:rPr>
            </a:br>
            <a:r>
              <a:rPr lang="ru-RU" sz="2800" b="1" smtClean="0">
                <a:solidFill>
                  <a:schemeClr val="folHlink"/>
                </a:solidFill>
                <a:latin typeface="Arial" charset="0"/>
              </a:rPr>
              <a:t>Русский стол широко известен за рубежом главным образом своими деликатесами: копченой спинкой осетра (балыком), севрюжиной с хреном, малосольной лососиной (семгой), красной, черной и розовой (сиговой) икрой, маринованными и солеными грибами (рыжиками и белыми)</a:t>
            </a:r>
            <a:r>
              <a:rPr lang="en-US" sz="2800" b="1" smtClean="0">
                <a:solidFill>
                  <a:schemeClr val="folHlink"/>
                </a:solidFill>
                <a:latin typeface="Arial" charset="0"/>
              </a:rPr>
              <a:t>.</a:t>
            </a:r>
            <a:r>
              <a:rPr lang="ru-RU" sz="2800" b="1" smtClean="0">
                <a:solidFill>
                  <a:schemeClr val="folHlink"/>
                </a:solidFill>
                <a:latin typeface="Arial" charset="0"/>
              </a:rPr>
              <a:t>составляющими не только прекрасный натюрморт, но и тонко гармонирующими с нею во вкусовом отношении.</a:t>
            </a:r>
            <a:r>
              <a:rPr lang="ru-RU" sz="4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Самое распространённое русское блюдо - борщ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2228" name="Picture 4" descr="bor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916113"/>
            <a:ext cx="57150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612775"/>
          </a:xfrm>
        </p:spPr>
        <p:txBody>
          <a:bodyPr/>
          <a:lstStyle/>
          <a:p>
            <a:pPr eaLnBrk="1" hangingPunct="1"/>
            <a:r>
              <a:rPr lang="ru-RU" sz="4000" smtClean="0"/>
              <a:t>Борщ русский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6613"/>
            <a:ext cx="7696200" cy="59055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folHlink"/>
                </a:solidFill>
              </a:rPr>
              <a:t>Требуется:</a:t>
            </a:r>
            <a:br>
              <a:rPr lang="ru-RU" sz="1600" b="1" smtClean="0">
                <a:solidFill>
                  <a:schemeClr val="folHlink"/>
                </a:solidFill>
              </a:rPr>
            </a:br>
            <a:r>
              <a:rPr lang="ru-RU" sz="1600" b="1" smtClean="0">
                <a:solidFill>
                  <a:schemeClr val="folHlink"/>
                </a:solidFill>
              </a:rPr>
              <a:t>- свекла - 100г </a:t>
            </a:r>
            <a:br>
              <a:rPr lang="ru-RU" sz="1600" b="1" smtClean="0">
                <a:solidFill>
                  <a:schemeClr val="folHlink"/>
                </a:solidFill>
              </a:rPr>
            </a:br>
            <a:r>
              <a:rPr lang="ru-RU" sz="1600" b="1" smtClean="0">
                <a:solidFill>
                  <a:schemeClr val="folHlink"/>
                </a:solidFill>
              </a:rPr>
              <a:t>- капуста - 60г </a:t>
            </a:r>
            <a:br>
              <a:rPr lang="ru-RU" sz="1600" b="1" smtClean="0">
                <a:solidFill>
                  <a:schemeClr val="folHlink"/>
                </a:solidFill>
              </a:rPr>
            </a:br>
            <a:r>
              <a:rPr lang="ru-RU" sz="1600" b="1" smtClean="0">
                <a:solidFill>
                  <a:schemeClr val="folHlink"/>
                </a:solidFill>
              </a:rPr>
              <a:t>- морковь - 20г </a:t>
            </a:r>
            <a:br>
              <a:rPr lang="ru-RU" sz="1600" b="1" smtClean="0">
                <a:solidFill>
                  <a:schemeClr val="folHlink"/>
                </a:solidFill>
              </a:rPr>
            </a:br>
            <a:r>
              <a:rPr lang="ru-RU" sz="1600" b="1" smtClean="0">
                <a:solidFill>
                  <a:schemeClr val="folHlink"/>
                </a:solidFill>
              </a:rPr>
              <a:t>- петрушка - 5г </a:t>
            </a:r>
            <a:br>
              <a:rPr lang="ru-RU" sz="1600" b="1" smtClean="0">
                <a:solidFill>
                  <a:schemeClr val="folHlink"/>
                </a:solidFill>
              </a:rPr>
            </a:br>
            <a:r>
              <a:rPr lang="ru-RU" sz="1600" b="1" smtClean="0">
                <a:solidFill>
                  <a:schemeClr val="folHlink"/>
                </a:solidFill>
              </a:rPr>
              <a:t>- лук репчатый - 20г </a:t>
            </a:r>
            <a:br>
              <a:rPr lang="ru-RU" sz="1600" b="1" smtClean="0">
                <a:solidFill>
                  <a:schemeClr val="folHlink"/>
                </a:solidFill>
              </a:rPr>
            </a:br>
            <a:r>
              <a:rPr lang="ru-RU" sz="1600" b="1" smtClean="0">
                <a:solidFill>
                  <a:schemeClr val="folHlink"/>
                </a:solidFill>
              </a:rPr>
              <a:t>- томат-пюре - 15г </a:t>
            </a:r>
            <a:br>
              <a:rPr lang="ru-RU" sz="1600" b="1" smtClean="0">
                <a:solidFill>
                  <a:schemeClr val="folHlink"/>
                </a:solidFill>
              </a:rPr>
            </a:br>
            <a:r>
              <a:rPr lang="ru-RU" sz="1600" b="1" smtClean="0">
                <a:solidFill>
                  <a:schemeClr val="folHlink"/>
                </a:solidFill>
              </a:rPr>
              <a:t>- мука - 5г </a:t>
            </a:r>
            <a:br>
              <a:rPr lang="ru-RU" sz="1600" b="1" smtClean="0">
                <a:solidFill>
                  <a:schemeClr val="folHlink"/>
                </a:solidFill>
              </a:rPr>
            </a:br>
            <a:r>
              <a:rPr lang="ru-RU" sz="1600" b="1" smtClean="0">
                <a:solidFill>
                  <a:schemeClr val="folHlink"/>
                </a:solidFill>
              </a:rPr>
              <a:t>- маргарин столовый - 10г </a:t>
            </a:r>
            <a:br>
              <a:rPr lang="ru-RU" sz="1600" b="1" smtClean="0">
                <a:solidFill>
                  <a:schemeClr val="folHlink"/>
                </a:solidFill>
              </a:rPr>
            </a:br>
            <a:r>
              <a:rPr lang="ru-RU" sz="1600" b="1" smtClean="0">
                <a:solidFill>
                  <a:schemeClr val="folHlink"/>
                </a:solidFill>
              </a:rPr>
              <a:t>- сахар - 5г </a:t>
            </a:r>
            <a:br>
              <a:rPr lang="ru-RU" sz="1600" b="1" smtClean="0">
                <a:solidFill>
                  <a:schemeClr val="folHlink"/>
                </a:solidFill>
              </a:rPr>
            </a:br>
            <a:r>
              <a:rPr lang="ru-RU" sz="1600" b="1" smtClean="0">
                <a:solidFill>
                  <a:schemeClr val="folHlink"/>
                </a:solidFill>
              </a:rPr>
              <a:t>- уксус 3%-ный - 8г </a:t>
            </a:r>
            <a:br>
              <a:rPr lang="ru-RU" sz="1600" b="1" smtClean="0">
                <a:solidFill>
                  <a:schemeClr val="folHlink"/>
                </a:solidFill>
              </a:rPr>
            </a:br>
            <a:r>
              <a:rPr lang="ru-RU" sz="1600" b="1" smtClean="0">
                <a:solidFill>
                  <a:schemeClr val="folHlink"/>
                </a:solidFill>
              </a:rPr>
              <a:t>- сметана - 10г </a:t>
            </a:r>
            <a:br>
              <a:rPr lang="ru-RU" sz="1600" b="1" smtClean="0">
                <a:solidFill>
                  <a:schemeClr val="folHlink"/>
                </a:solidFill>
              </a:rPr>
            </a:br>
            <a:r>
              <a:rPr lang="ru-RU" sz="1600" b="1" smtClean="0">
                <a:solidFill>
                  <a:schemeClr val="folHlink"/>
                </a:solidFill>
              </a:rPr>
              <a:t>- лавровый лист - по вкусу </a:t>
            </a:r>
            <a:br>
              <a:rPr lang="ru-RU" sz="1600" b="1" smtClean="0">
                <a:solidFill>
                  <a:schemeClr val="folHlink"/>
                </a:solidFill>
              </a:rPr>
            </a:br>
            <a:r>
              <a:rPr lang="ru-RU" sz="1600" b="1" smtClean="0">
                <a:solidFill>
                  <a:schemeClr val="folHlink"/>
                </a:solidFill>
              </a:rPr>
              <a:t>- перец, зелень - по вкусу. </a:t>
            </a:r>
            <a:br>
              <a:rPr lang="ru-RU" sz="1600" b="1" smtClean="0">
                <a:solidFill>
                  <a:schemeClr val="folHlink"/>
                </a:solidFill>
              </a:rPr>
            </a:br>
            <a:r>
              <a:rPr lang="ru-RU" sz="1600" b="1" smtClean="0">
                <a:solidFill>
                  <a:schemeClr val="folHlink"/>
                </a:solidFill>
              </a:rPr>
              <a:t>Рецепт:</a:t>
            </a:r>
            <a:br>
              <a:rPr lang="ru-RU" sz="1600" b="1" smtClean="0">
                <a:solidFill>
                  <a:schemeClr val="folHlink"/>
                </a:solidFill>
              </a:rPr>
            </a:br>
            <a:r>
              <a:rPr lang="ru-RU" sz="1600" b="1" smtClean="0">
                <a:solidFill>
                  <a:schemeClr val="folHlink"/>
                </a:solidFill>
              </a:rPr>
              <a:t>Свеклу, нарезанную соломкой или ломтиками, тушить в закрытом котле с добавлением жира, томата-пюре, сахара. Для сохранения окраски свеклы (в зависимости от кондиции) можно добавлять 2-3 г уксуса. Чтобы свекла не пригорела, ее перемешивают, доливая по мере надобности бульон или воду.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folHlink"/>
                </a:solidFill>
              </a:rPr>
              <a:t>Тушить свеклу нужно сначала на сильном огне, а когда свекла закипит и осядет, нагрев уменьшают и поддерживают лишь слабое кипение. Зрелую свеклу тушить 30-40 минут,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folHlink"/>
                </a:solidFill>
              </a:rPr>
              <a:t>молодую 10-15 минут. В котел с кипящим бульоном положить свежую капусту, довести содержимое котла до кипения, добавить тушеную свеклу, пассерованные коренья и лук и варить борщ 20-30 минут. За 5-10 минут до окончания варки борщ заправить белым соусом, положить специи (лавровый лист, перец), посолить.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Самое известное русское блюдо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44" name="Picture 4" descr="1170327760_382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700213"/>
            <a:ext cx="691197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1116013" y="692150"/>
            <a:ext cx="6870700" cy="5113338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folHlink"/>
                </a:solidFill>
              </a:rPr>
              <a:t>Белорусская кухня.</a:t>
            </a:r>
            <a:br>
              <a:rPr lang="ru-RU" sz="2800" b="1" smtClean="0">
                <a:solidFill>
                  <a:schemeClr val="folHlink"/>
                </a:solidFill>
              </a:rPr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>
                <a:hlinkClick r:id="rId2"/>
              </a:rPr>
              <a:t>Картофель, тушенный с грибами 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>
                <a:hlinkClick r:id="rId3"/>
              </a:rPr>
              <a:t>Картофель, фаршированный мясом.</a:t>
            </a:r>
            <a:r>
              <a:rPr lang="ru-RU" sz="2800" smtClean="0"/>
              <a:t> </a:t>
            </a:r>
            <a:br>
              <a:rPr lang="ru-RU" sz="2800" smtClean="0"/>
            </a:br>
            <a:r>
              <a:rPr lang="ru-RU" sz="2800" smtClean="0">
                <a:hlinkClick r:id="rId4"/>
              </a:rPr>
              <a:t>Картофельная бабка. 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>
                <a:hlinkClick r:id="rId5"/>
              </a:rPr>
              <a:t>Картофельная драчена.</a:t>
            </a:r>
            <a:r>
              <a:rPr lang="ru-RU" sz="2800" smtClean="0"/>
              <a:t> </a:t>
            </a:r>
            <a:br>
              <a:rPr lang="ru-RU" sz="2800" smtClean="0"/>
            </a:br>
            <a:r>
              <a:rPr lang="ru-RU" sz="2800" smtClean="0">
                <a:hlinkClick r:id="rId6"/>
              </a:rPr>
              <a:t>Картофельный суп с клецками 2 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>
                <a:hlinkClick r:id="rId7"/>
              </a:rPr>
              <a:t>Драники (оладьи) 1.</a:t>
            </a:r>
            <a:r>
              <a:rPr lang="ru-RU" sz="2800" smtClean="0"/>
              <a:t> </a:t>
            </a:r>
            <a:br>
              <a:rPr lang="ru-RU" sz="2800" smtClean="0"/>
            </a:br>
            <a:r>
              <a:rPr lang="ru-RU" sz="2800" smtClean="0">
                <a:hlinkClick r:id="rId8"/>
              </a:rPr>
              <a:t>Драники (оладьи) 2</a:t>
            </a:r>
            <a:r>
              <a:rPr lang="ru-RU" sz="2800" smtClean="0"/>
              <a:t> </a:t>
            </a:r>
            <a:br>
              <a:rPr lang="ru-RU" sz="2800" smtClean="0"/>
            </a:br>
            <a:r>
              <a:rPr lang="ru-RU" sz="2800" smtClean="0">
                <a:hlinkClick r:id="rId9"/>
              </a:rPr>
              <a:t>Драники с моченой брусникой</a:t>
            </a:r>
            <a:r>
              <a:rPr lang="ru-RU" sz="4000" smtClean="0">
                <a:hlinkClick r:id="rId9"/>
              </a:rPr>
              <a:t> </a:t>
            </a:r>
            <a:endParaRPr lang="ru-RU" sz="4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Любимая белорусская «бульба»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847013" cy="46243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4276" name="Picture 4" descr="Картофе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44675"/>
            <a:ext cx="7620000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044575"/>
          </a:xfrm>
        </p:spPr>
        <p:txBody>
          <a:bodyPr/>
          <a:lstStyle/>
          <a:p>
            <a:pPr eaLnBrk="1" hangingPunct="1"/>
            <a:r>
              <a:rPr lang="ru-RU" sz="4000" smtClean="0"/>
              <a:t>Драчена картофельная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497888" cy="54721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>
                <a:solidFill>
                  <a:schemeClr val="tx2"/>
                </a:solidFill>
              </a:rPr>
              <a:t>Требуется:</a:t>
            </a:r>
            <a:br>
              <a:rPr lang="ru-RU" sz="1800" smtClean="0">
                <a:solidFill>
                  <a:schemeClr val="tx2"/>
                </a:solidFill>
              </a:rPr>
            </a:br>
            <a:r>
              <a:rPr lang="ru-RU" sz="1800" smtClean="0">
                <a:solidFill>
                  <a:schemeClr val="tx2"/>
                </a:solidFill>
              </a:rPr>
              <a:t/>
            </a:r>
            <a:br>
              <a:rPr lang="ru-RU" sz="1800" smtClean="0">
                <a:solidFill>
                  <a:schemeClr val="tx2"/>
                </a:solidFill>
              </a:rPr>
            </a:br>
            <a:r>
              <a:rPr lang="ru-RU" sz="1800" smtClean="0">
                <a:solidFill>
                  <a:schemeClr val="tx2"/>
                </a:solidFill>
              </a:rPr>
              <a:t>- картофель - 6 шт. </a:t>
            </a:r>
            <a:br>
              <a:rPr lang="ru-RU" sz="1800" smtClean="0">
                <a:solidFill>
                  <a:schemeClr val="tx2"/>
                </a:solidFill>
              </a:rPr>
            </a:br>
            <a:r>
              <a:rPr lang="ru-RU" sz="1800" smtClean="0">
                <a:solidFill>
                  <a:schemeClr val="tx2"/>
                </a:solidFill>
              </a:rPr>
              <a:t>- мука пшеничная - 1-2 ст. л. </a:t>
            </a:r>
            <a:br>
              <a:rPr lang="ru-RU" sz="1800" smtClean="0">
                <a:solidFill>
                  <a:schemeClr val="tx2"/>
                </a:solidFill>
              </a:rPr>
            </a:br>
            <a:r>
              <a:rPr lang="ru-RU" sz="1800" smtClean="0">
                <a:solidFill>
                  <a:schemeClr val="tx2"/>
                </a:solidFill>
              </a:rPr>
              <a:t>- яйцо - 1 шт. </a:t>
            </a:r>
            <a:br>
              <a:rPr lang="ru-RU" sz="1800" smtClean="0">
                <a:solidFill>
                  <a:schemeClr val="tx2"/>
                </a:solidFill>
              </a:rPr>
            </a:br>
            <a:r>
              <a:rPr lang="ru-RU" sz="1800" smtClean="0">
                <a:solidFill>
                  <a:schemeClr val="tx2"/>
                </a:solidFill>
              </a:rPr>
              <a:t>- сало - 30г </a:t>
            </a:r>
            <a:br>
              <a:rPr lang="ru-RU" sz="1800" smtClean="0">
                <a:solidFill>
                  <a:schemeClr val="tx2"/>
                </a:solidFill>
              </a:rPr>
            </a:br>
            <a:r>
              <a:rPr lang="ru-RU" sz="1800" smtClean="0">
                <a:solidFill>
                  <a:schemeClr val="tx2"/>
                </a:solidFill>
              </a:rPr>
              <a:t>- лук репчатый - 1-2 шт. </a:t>
            </a:r>
            <a:br>
              <a:rPr lang="ru-RU" sz="1800" smtClean="0">
                <a:solidFill>
                  <a:schemeClr val="tx2"/>
                </a:solidFill>
              </a:rPr>
            </a:br>
            <a:r>
              <a:rPr lang="ru-RU" sz="1800" smtClean="0">
                <a:solidFill>
                  <a:schemeClr val="tx2"/>
                </a:solidFill>
              </a:rPr>
              <a:t>- масло сливочное - по вкусу </a:t>
            </a:r>
            <a:br>
              <a:rPr lang="ru-RU" sz="1800" smtClean="0">
                <a:solidFill>
                  <a:schemeClr val="tx2"/>
                </a:solidFill>
              </a:rPr>
            </a:br>
            <a:r>
              <a:rPr lang="ru-RU" sz="1800" smtClean="0">
                <a:solidFill>
                  <a:schemeClr val="tx2"/>
                </a:solidFill>
              </a:rPr>
              <a:t>- сметана - по вкусу </a:t>
            </a:r>
            <a:br>
              <a:rPr lang="ru-RU" sz="1800" smtClean="0">
                <a:solidFill>
                  <a:schemeClr val="tx2"/>
                </a:solidFill>
              </a:rPr>
            </a:br>
            <a:r>
              <a:rPr lang="ru-RU" sz="1800" smtClean="0">
                <a:solidFill>
                  <a:schemeClr val="tx2"/>
                </a:solidFill>
              </a:rPr>
              <a:t>- сода - щепотку </a:t>
            </a:r>
            <a:br>
              <a:rPr lang="ru-RU" sz="1800" smtClean="0">
                <a:solidFill>
                  <a:schemeClr val="tx2"/>
                </a:solidFill>
              </a:rPr>
            </a:br>
            <a:r>
              <a:rPr lang="ru-RU" sz="1800" smtClean="0">
                <a:solidFill>
                  <a:schemeClr val="tx2"/>
                </a:solidFill>
              </a:rPr>
              <a:t>- соль и перец - по вкусу. </a:t>
            </a:r>
            <a:br>
              <a:rPr lang="ru-RU" sz="1800" smtClean="0">
                <a:solidFill>
                  <a:schemeClr val="tx2"/>
                </a:solidFill>
              </a:rPr>
            </a:br>
            <a:r>
              <a:rPr lang="ru-RU" sz="1800" smtClean="0">
                <a:solidFill>
                  <a:schemeClr val="tx2"/>
                </a:solidFill>
              </a:rPr>
              <a:t/>
            </a:r>
            <a:br>
              <a:rPr lang="ru-RU" sz="1800" smtClean="0">
                <a:solidFill>
                  <a:schemeClr val="tx2"/>
                </a:solidFill>
              </a:rPr>
            </a:br>
            <a:r>
              <a:rPr lang="ru-RU" sz="1800" smtClean="0">
                <a:solidFill>
                  <a:schemeClr val="tx2"/>
                </a:solidFill>
              </a:rPr>
              <a:t>Рецепт:</a:t>
            </a:r>
            <a:br>
              <a:rPr lang="ru-RU" sz="1800" smtClean="0">
                <a:solidFill>
                  <a:schemeClr val="tx2"/>
                </a:solidFill>
              </a:rPr>
            </a:br>
            <a:r>
              <a:rPr lang="ru-RU" sz="1800" smtClean="0">
                <a:solidFill>
                  <a:schemeClr val="tx2"/>
                </a:solidFill>
              </a:rPr>
              <a:t/>
            </a:r>
            <a:br>
              <a:rPr lang="ru-RU" sz="1800" smtClean="0">
                <a:solidFill>
                  <a:schemeClr val="tx2"/>
                </a:solidFill>
              </a:rPr>
            </a:br>
            <a:r>
              <a:rPr lang="ru-RU" sz="1800" smtClean="0">
                <a:solidFill>
                  <a:schemeClr val="tx2"/>
                </a:solidFill>
              </a:rPr>
              <a:t>Сырой очищенный картофель натереть на терке, смешать с мукой, сырым яйцом, посолить, добавить молотый черный перец, соду и мелко нарезанный, жаренный на сале лук. Глубокую сковороду смазать жиром, выложить в нее картофельную массу ровным слоем и поставить в духовку запекаться. Подавать драчену горячей со сметаной или растопленным сливочным маслом. </a:t>
            </a:r>
            <a:br>
              <a:rPr lang="ru-RU" sz="1800" smtClean="0">
                <a:solidFill>
                  <a:schemeClr val="tx2"/>
                </a:solidFill>
              </a:rPr>
            </a:br>
            <a:endParaRPr lang="ru-RU" sz="18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141663"/>
            <a:ext cx="8893175" cy="1871662"/>
          </a:xfrm>
        </p:spPr>
        <p:txBody>
          <a:bodyPr/>
          <a:lstStyle/>
          <a:p>
            <a:pPr algn="l" eaLnBrk="1" hangingPunct="1"/>
            <a:r>
              <a:rPr lang="ru-RU" sz="3600" smtClean="0">
                <a:solidFill>
                  <a:schemeClr val="tx2"/>
                </a:solidFill>
              </a:rPr>
              <a:t>Цель.</a:t>
            </a:r>
            <a:r>
              <a:rPr lang="ru-RU" sz="3600" smtClean="0">
                <a:solidFill>
                  <a:schemeClr val="folHlink"/>
                </a:solidFill>
              </a:rPr>
              <a:t> Развитие   представлений   о  назначении  пищи  в  жизни   человека,  формирование  убеждений  в  необходимости  полноценного   рационального  питания,  укрепление  привычки  к  режиму питания и   избеганию пищевых рисков.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00113"/>
          </a:xfrm>
        </p:spPr>
        <p:txBody>
          <a:bodyPr/>
          <a:lstStyle/>
          <a:p>
            <a:pPr eaLnBrk="1" hangingPunct="1"/>
            <a:r>
              <a:rPr lang="ru-RU" smtClean="0"/>
              <a:t>Полезные продукты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81075"/>
            <a:ext cx="7696200" cy="55435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3492" name="Picture 4" descr="Палту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981075"/>
            <a:ext cx="32766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5" descr="oboi-food-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052513"/>
            <a:ext cx="367347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6" descr="Фруктовый сала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3860800"/>
            <a:ext cx="392430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7" descr="arbu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3860800"/>
            <a:ext cx="365283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828675"/>
          </a:xfrm>
        </p:spPr>
        <p:txBody>
          <a:bodyPr/>
          <a:lstStyle/>
          <a:p>
            <a:pPr eaLnBrk="1" hangingPunct="1"/>
            <a:r>
              <a:rPr lang="ru-RU" smtClean="0"/>
              <a:t>Полезные продукты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351838" cy="547211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4516" name="Picture 4" descr="Говяд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052513"/>
            <a:ext cx="388937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 descr="Масл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052513"/>
            <a:ext cx="37449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6" descr="Молок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3573463"/>
            <a:ext cx="38100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7" descr="oboi-food-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716338"/>
            <a:ext cx="3889375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044575"/>
          </a:xfrm>
        </p:spPr>
        <p:txBody>
          <a:bodyPr/>
          <a:lstStyle/>
          <a:p>
            <a:pPr eaLnBrk="1" hangingPunct="1"/>
            <a:r>
              <a:rPr lang="ru-RU" sz="4800" smtClean="0"/>
              <a:t>        Будь здоров!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5540" name="Picture 4" descr="Чиполи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196975"/>
            <a:ext cx="6840537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100000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accel="10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971550" y="3357563"/>
            <a:ext cx="7704138" cy="1600200"/>
          </a:xfrm>
        </p:spPr>
        <p:txBody>
          <a:bodyPr/>
          <a:lstStyle/>
          <a:p>
            <a:pPr algn="l" eaLnBrk="1" hangingPunct="1"/>
            <a:r>
              <a:rPr lang="ru-RU" sz="4000" smtClean="0">
                <a:solidFill>
                  <a:schemeClr val="tx2"/>
                </a:solidFill>
              </a:rPr>
              <a:t>Оборудование.</a:t>
            </a:r>
            <a:r>
              <a:rPr lang="ru-RU" sz="4000" smtClean="0"/>
              <a:t> </a:t>
            </a:r>
            <a:r>
              <a:rPr lang="ru-RU" sz="4000" smtClean="0">
                <a:solidFill>
                  <a:schemeClr val="folHlink"/>
                </a:solidFill>
              </a:rPr>
              <a:t>Мягкая    игрушка   или   мяч,   листы   бумаги,   фломастеры,  плакат с надписью "Человек  есть  то,  что  он  ест",   таблица "Рациональное питание".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900113" y="2349500"/>
            <a:ext cx="6910387" cy="16002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2"/>
                </a:solidFill>
              </a:rPr>
              <a:t>"Цвет моего настроения".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1125538"/>
            <a:ext cx="8642350" cy="340042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tx2"/>
                </a:solidFill>
              </a:rPr>
              <a:t>"Посеешь поступок  -  пожнешь   привычку,  посеешь привычку - пожнешь характер, посеешь характер -   пожнешь судьбу".</a:t>
            </a:r>
            <a:r>
              <a:rPr lang="ru-RU" sz="4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29" name="Group 69"/>
          <p:cNvGraphicFramePr>
            <a:graphicFrameLocks noGrp="1"/>
          </p:cNvGraphicFramePr>
          <p:nvPr>
            <p:ph/>
          </p:nvPr>
        </p:nvGraphicFramePr>
        <p:xfrm>
          <a:off x="468313" y="0"/>
          <a:ext cx="7696200" cy="6979920"/>
        </p:xfrm>
        <a:graphic>
          <a:graphicData uri="http://schemas.openxmlformats.org/drawingml/2006/table">
            <a:tbl>
              <a:tblPr/>
              <a:tblGrid>
                <a:gridCol w="1924050"/>
                <a:gridCol w="1924050"/>
                <a:gridCol w="1924050"/>
                <a:gridCol w="192405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Основные питательные вещества (ОВП)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Роль ОВП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Продукты, содержащие ОВП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Число блюд в день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Белки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Помогает росту организма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Мясо, рыба, молоко и продукты из них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Не менее 2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Жиры и углеводы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Источники энергии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Мясо, рыба, молоко и продукты из них.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Хлеб, крупы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Не менее 2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Не менее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Витамины и минеральные вещества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Укрепляют иммунитет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Фрукты, овощи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Не менее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Жидкость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Входит в состав тела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Жидкие продукты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Не менее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6870700" cy="1008063"/>
          </a:xfrm>
        </p:spPr>
        <p:txBody>
          <a:bodyPr/>
          <a:lstStyle/>
          <a:p>
            <a:pPr eaLnBrk="1" hangingPunct="1"/>
            <a:r>
              <a:rPr lang="ru-RU" smtClean="0"/>
              <a:t>Белки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964612" cy="4289425"/>
          </a:xfrm>
        </p:spPr>
        <p:txBody>
          <a:bodyPr/>
          <a:lstStyle/>
          <a:p>
            <a:pPr eaLnBrk="1" hangingPunct="1"/>
            <a:r>
              <a:rPr lang="ru-RU" smtClean="0"/>
              <a:t>Мясо             Рыба            Молоко и </a:t>
            </a:r>
          </a:p>
          <a:p>
            <a:pPr eaLnBrk="1" hangingPunct="1">
              <a:buFontTx/>
              <a:buNone/>
            </a:pPr>
            <a:r>
              <a:rPr lang="ru-RU" smtClean="0"/>
              <a:t>                                 молочные продукты</a:t>
            </a:r>
          </a:p>
        </p:txBody>
      </p:sp>
      <p:pic>
        <p:nvPicPr>
          <p:cNvPr id="47108" name="Picture 4" descr="Моло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2349500"/>
            <a:ext cx="25209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7" descr="Йогур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2276475"/>
            <a:ext cx="990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8" descr="Мясо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0575"/>
            <a:ext cx="266700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9" descr="Рыба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338" y="3789363"/>
            <a:ext cx="3311525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Жиры и углеводы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Мясо          Рыба          Хлеб и крупы</a:t>
            </a:r>
          </a:p>
        </p:txBody>
      </p:sp>
      <p:pic>
        <p:nvPicPr>
          <p:cNvPr id="49158" name="Picture 6" descr="Свин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375"/>
            <a:ext cx="25923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7" descr="Хле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2420938"/>
            <a:ext cx="3240088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8" descr="Минта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2565400"/>
            <a:ext cx="2879725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Витамины и минеральные вещества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Фрукты          Овощи              Зелень</a:t>
            </a:r>
          </a:p>
        </p:txBody>
      </p:sp>
      <p:pic>
        <p:nvPicPr>
          <p:cNvPr id="50180" name="Picture 4" descr="oboi-food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708275"/>
            <a:ext cx="31686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 descr="160hs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2636838"/>
            <a:ext cx="21907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 descr="Фрукты и овощ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2708275"/>
            <a:ext cx="29337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287</TotalTime>
  <Words>287</Words>
  <Application>Microsoft Office PowerPoint</Application>
  <PresentationFormat>Экран (4:3)</PresentationFormat>
  <Paragraphs>53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Пастель</vt:lpstr>
      <vt:lpstr>"МЫ И НАШИ ПРИВЫЧКИ: ПРАВИЛА РАЦИОНАЛЬНОГО ПИТАНИЯ" </vt:lpstr>
      <vt:lpstr>Цель. Развитие   представлений   о  назначении  пищи  в  жизни   человека,  формирование  убеждений  в  необходимости  полноценного   рационального  питания,  укрепление  привычки  к  режиму питания и   избеганию пищевых рисков.</vt:lpstr>
      <vt:lpstr>Оборудование. Мягкая    игрушка   или   мяч,   листы   бумаги,   фломастеры,  плакат с надписью "Человек  есть  то,  что  он  ест",   таблица "Рациональное питание".</vt:lpstr>
      <vt:lpstr>"Цвет моего настроения". </vt:lpstr>
      <vt:lpstr>"Посеешь поступок  -  пожнешь   привычку,  посеешь привычку - пожнешь характер, посеешь характер -   пожнешь судьбу". </vt:lpstr>
      <vt:lpstr>Слайд 6</vt:lpstr>
      <vt:lpstr>Белки</vt:lpstr>
      <vt:lpstr>Жиры и углеводы</vt:lpstr>
      <vt:lpstr>Витамины и минеральные вещества</vt:lpstr>
      <vt:lpstr>Жидкости</vt:lpstr>
      <vt:lpstr> Участники обсуждают,  чем  опасен  голод  (без   еды   человек   погибает  через  1  неделю,  без  жидкости  -  через  3  дня)  или   отсутствие в питании  основных  питательных  веществ  (замедляется   рост,  развиваются различные болезни и т.п. </vt:lpstr>
      <vt:lpstr>Также опасно   переедание (если энергии  тратится  меньше,  чем  ее  поступает  с   пищей,   наступает   ожирение). </vt:lpstr>
      <vt:lpstr>Русская кухня. Русский стол широко известен за рубежом главным образом своими деликатесами: копченой спинкой осетра (балыком), севрюжиной с хреном, малосольной лососиной (семгой), красной, черной и розовой (сиговой) икрой, маринованными и солеными грибами (рыжиками и белыми).составляющими не только прекрасный натюрморт, но и тонко гармонирующими с нею во вкусовом отношении. </vt:lpstr>
      <vt:lpstr>Самое распространённое русское блюдо - борщ</vt:lpstr>
      <vt:lpstr>Борщ русский </vt:lpstr>
      <vt:lpstr>Самое известное русское блюдо</vt:lpstr>
      <vt:lpstr>Белорусская кухня.  Картофель, тушенный с грибами  Картофель, фаршированный мясом.  Картофельная бабка.  Картофельная драчена.  Картофельный суп с клецками 2  Драники (оладьи) 1.  Драники (оладьи) 2  Драники с моченой брусникой </vt:lpstr>
      <vt:lpstr>Любимая белорусская «бульба»</vt:lpstr>
      <vt:lpstr>Драчена картофельная</vt:lpstr>
      <vt:lpstr>Полезные продукты</vt:lpstr>
      <vt:lpstr>Полезные продукты</vt:lpstr>
      <vt:lpstr>        Будь здоров!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"МЫ И НАШИ ПРИВЫЧКИ: ПРАВИЛА РАЦИОНАЛЬНОГО ПИТАНИЯ"</dc:title>
  <dc:creator>USER</dc:creator>
  <cp:lastModifiedBy>Людмиа</cp:lastModifiedBy>
  <cp:revision>14</cp:revision>
  <dcterms:created xsi:type="dcterms:W3CDTF">2008-04-04T08:31:58Z</dcterms:created>
  <dcterms:modified xsi:type="dcterms:W3CDTF">2023-06-21T17:37:39Z</dcterms:modified>
</cp:coreProperties>
</file>